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6" r:id="rId2"/>
    <p:sldId id="258" r:id="rId3"/>
    <p:sldId id="265" r:id="rId4"/>
    <p:sldId id="261" r:id="rId5"/>
    <p:sldId id="263" r:id="rId6"/>
    <p:sldId id="267" r:id="rId7"/>
    <p:sldId id="262" r:id="rId8"/>
    <p:sldId id="264" r:id="rId9"/>
    <p:sldId id="257" r:id="rId10"/>
    <p:sldId id="256" r:id="rId11"/>
    <p:sldId id="259" r:id="rId12"/>
    <p:sldId id="260" r:id="rId13"/>
    <p:sldId id="268" r:id="rId14"/>
    <p:sldId id="271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E6"/>
    <a:srgbClr val="FFF483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C743A-92D1-6C4F-BD95-56A40E38DB09}" type="datetimeFigureOut">
              <a:rPr lang="en-US" smtClean="0"/>
              <a:t>9/20/15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E19DE-25E5-954F-9948-C4BC897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33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E19DE-25E5-954F-9948-C4BC897C23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16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374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21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896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048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04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89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49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52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24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54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F58E5-3B6B-F34A-8D6D-9FF5E4B117CA}" type="datetimeFigureOut">
              <a:rPr lang="en-US" smtClean="0"/>
              <a:t>9/20/15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524F-1B51-BA4B-99B0-159BE5935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30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751"/>
            <a:ext cx="8229600" cy="6778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opperplate Gothic Bold"/>
                <a:cs typeface="Copperplate Gothic Bold"/>
              </a:rPr>
              <a:t>IN. SS-1: Accuracy of Estimates</a:t>
            </a:r>
            <a:endParaRPr lang="en-US" sz="3200" b="1" dirty="0">
              <a:latin typeface="Copperplate Gothic Bold"/>
              <a:cs typeface="Copperplate Goth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6626"/>
            <a:ext cx="8229600" cy="54435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Help one another but each person make own estimates and measurements.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May do Parts A, B, C, D &amp; E in any order.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Do NOT open the “UNKNOWN”.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Do NOT remove top of distilled H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O bottle. </a:t>
            </a:r>
            <a:r>
              <a:rPr lang="en-US" dirty="0" smtClean="0"/>
              <a:t>Pour water into small beaker first then measure in graduated cylinder. </a:t>
            </a:r>
            <a:r>
              <a:rPr lang="en-US" b="1" u="sng" dirty="0" smtClean="0">
                <a:solidFill>
                  <a:srgbClr val="FF0000"/>
                </a:solidFill>
              </a:rPr>
              <a:t>Do NOT put unused H</a:t>
            </a:r>
            <a:r>
              <a:rPr lang="en-US" sz="2400" b="1" u="sng" dirty="0" smtClean="0">
                <a:solidFill>
                  <a:srgbClr val="FF0000"/>
                </a:solidFill>
              </a:rPr>
              <a:t>2</a:t>
            </a:r>
            <a:r>
              <a:rPr lang="en-US" b="1" u="sng" dirty="0" smtClean="0">
                <a:solidFill>
                  <a:srgbClr val="FF0000"/>
                </a:solidFill>
              </a:rPr>
              <a:t>O back into bottle.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Dump in waste beaker.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Weigh 3 times</a:t>
            </a:r>
            <a:r>
              <a:rPr lang="en-US" dirty="0"/>
              <a:t>.</a:t>
            </a:r>
            <a:r>
              <a:rPr lang="en-US" dirty="0" smtClean="0"/>
              <a:t> Record the average.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READ PART C STEP 9 CAREFULLY. </a:t>
            </a:r>
            <a:r>
              <a:rPr lang="en-US" dirty="0" smtClean="0"/>
              <a:t>Calculations are different.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974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7825" y="-68263"/>
            <a:ext cx="8229600" cy="78898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3366FF"/>
                </a:solidFill>
              </a:rPr>
              <a:t>General Clean-up Requirements</a:t>
            </a:r>
            <a:endParaRPr lang="en-US" sz="4000" b="1" dirty="0">
              <a:solidFill>
                <a:srgbClr val="3366F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575" y="720724"/>
            <a:ext cx="8451850" cy="6137275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Clean up all trash from trays, table, floor around and under table.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Leave all items in correct trays, as you found them.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Empty waste beaker if there is one.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Replace paper towel in tray if it is wet or dirty.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Leave table top clean AND dry.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Wash test tubes and leave </a:t>
            </a:r>
            <a:r>
              <a:rPr lang="en-US" sz="2400" b="1" dirty="0" smtClean="0"/>
              <a:t>upside down </a:t>
            </a:r>
            <a:r>
              <a:rPr lang="en-US" sz="2400" dirty="0" smtClean="0"/>
              <a:t>in rack so they will drain.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Rinse graduated cylinders and leave </a:t>
            </a:r>
            <a:r>
              <a:rPr lang="en-US" sz="2400" b="1" u="sng" dirty="0" smtClean="0"/>
              <a:t>lying down </a:t>
            </a:r>
            <a:r>
              <a:rPr lang="en-US" sz="2400" dirty="0" smtClean="0"/>
              <a:t>on their sides in tray.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EVERYONE HELPS WITH CLEAN UP. No one leaves the table until it is clean. Assigned person notify teacher when table is clean. After teacher checks, assigned person sign out table.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LEAVE EVERYTHING AS YOU FOUND IT 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rgbClr val="FF0000"/>
                </a:solidFill>
              </a:rPr>
              <a:t>	</a:t>
            </a:r>
            <a:r>
              <a:rPr lang="en-US" sz="3600" b="1" dirty="0" smtClean="0">
                <a:solidFill>
                  <a:srgbClr val="FF0000"/>
                </a:solidFill>
              </a:rPr>
              <a:t>						– OR </a:t>
            </a:r>
            <a:r>
              <a:rPr lang="en-US" sz="3600" b="1" u="sng" dirty="0" smtClean="0">
                <a:solidFill>
                  <a:srgbClr val="FF0000"/>
                </a:solidFill>
              </a:rPr>
              <a:t>BETTER</a:t>
            </a:r>
            <a:r>
              <a:rPr lang="en-US" sz="3600" b="1" dirty="0" smtClean="0">
                <a:solidFill>
                  <a:srgbClr val="FF0000"/>
                </a:solidFill>
              </a:rPr>
              <a:t>!!</a:t>
            </a:r>
          </a:p>
        </p:txBody>
      </p:sp>
      <p:pic>
        <p:nvPicPr>
          <p:cNvPr id="7" name="Picture 6" descr="t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315793" y="200602"/>
            <a:ext cx="583264" cy="352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610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31751"/>
            <a:ext cx="9906000" cy="6778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opperplate Gothic Bold"/>
                <a:cs typeface="Copperplate Gothic Bold"/>
              </a:rPr>
              <a:t>IN. SS-1: Accuracy of Estimates -  </a:t>
            </a:r>
            <a:r>
              <a:rPr lang="en-US" sz="3200" dirty="0">
                <a:latin typeface="Cooper Black"/>
                <a:cs typeface="Cooper Black"/>
              </a:rPr>
              <a:t>Day </a:t>
            </a:r>
            <a:r>
              <a:rPr lang="en-US" sz="3200" dirty="0" smtClean="0">
                <a:latin typeface="Cooper Black"/>
                <a:cs typeface="Cooper Black"/>
              </a:rPr>
              <a:t>2</a:t>
            </a:r>
            <a:r>
              <a:rPr lang="en-US" sz="3200" dirty="0" smtClean="0">
                <a:latin typeface="Copperplate Gothic Bold"/>
                <a:cs typeface="Copperplate Gothic Bold"/>
              </a:rPr>
              <a:t> </a:t>
            </a:r>
            <a:endParaRPr lang="en-US" sz="3200" dirty="0">
              <a:latin typeface="Copperplate Gothic Bold"/>
              <a:cs typeface="Copperplate Goth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6626"/>
            <a:ext cx="8229600" cy="544353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avoid waiting for the balance, one pair start with Part D (WEIGHT), the other pair start with a different part.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NOT open the “UNKNOWN”.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NOT remove top of distilled H</a:t>
            </a:r>
            <a:r>
              <a:rPr lang="en-US" sz="2400" dirty="0" smtClean="0"/>
              <a:t>2</a:t>
            </a:r>
            <a:r>
              <a:rPr lang="en-US" dirty="0" smtClean="0"/>
              <a:t>O bottle.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Dump all extra or used liquids into WASTE beaker. Empty beaker at end of period.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READ </a:t>
            </a:r>
            <a:r>
              <a:rPr lang="en-US" b="1" u="sng" dirty="0" smtClean="0">
                <a:solidFill>
                  <a:srgbClr val="FF0000"/>
                </a:solidFill>
              </a:rPr>
              <a:t>PART C STEP 9</a:t>
            </a:r>
            <a:r>
              <a:rPr lang="en-US" dirty="0" smtClean="0">
                <a:solidFill>
                  <a:srgbClr val="FF0000"/>
                </a:solidFill>
              </a:rPr>
              <a:t> VERY CAREFULLY. Calculations are different.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After determining your average % accuracy, write your student # on the board in the corresponding category.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When you finish the procedures begin setting up your graph following the directions on the reference sheet. </a:t>
            </a:r>
          </a:p>
        </p:txBody>
      </p:sp>
    </p:spTree>
    <p:extLst>
      <p:ext uri="{BB962C8B-B14F-4D97-AF65-F5344CB8AC3E}">
        <p14:creationId xmlns:p14="http://schemas.microsoft.com/office/powerpoint/2010/main" val="2351645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668"/>
            <a:ext cx="8229600" cy="6476104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170672"/>
              </p:ext>
            </p:extLst>
          </p:nvPr>
        </p:nvGraphicFramePr>
        <p:xfrm>
          <a:off x="602428" y="1504577"/>
          <a:ext cx="2119257" cy="4910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645"/>
                <a:gridCol w="860612"/>
              </a:tblGrid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% Accuracy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# students</a:t>
                      </a:r>
                      <a:endParaRPr lang="en-US" sz="1400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100-96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95-91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90-86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85-81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80-76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75-71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70-66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65-61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60-56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55-51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39432"/>
              </p:ext>
            </p:extLst>
          </p:nvPr>
        </p:nvGraphicFramePr>
        <p:xfrm>
          <a:off x="5674710" y="1510804"/>
          <a:ext cx="2119257" cy="4910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645"/>
                <a:gridCol w="860612"/>
              </a:tblGrid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% Accuracy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# students</a:t>
                      </a:r>
                      <a:endParaRPr lang="en-US" sz="1400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50-46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45-41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40-36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35-31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30-26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25-21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20-16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15-11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10-6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439243">
                <a:tc>
                  <a:txBody>
                    <a:bodyPr/>
                    <a:lstStyle/>
                    <a:p>
                      <a:r>
                        <a:rPr lang="en-US" dirty="0" smtClean="0"/>
                        <a:t>5-0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50486" y="198286"/>
            <a:ext cx="4593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This is the data you will graph. </a:t>
            </a:r>
            <a:endParaRPr lang="en-US" sz="2400" b="1" dirty="0"/>
          </a:p>
        </p:txBody>
      </p:sp>
      <p:sp>
        <p:nvSpPr>
          <p:cNvPr id="8" name="Down Arrow 7"/>
          <p:cNvSpPr/>
          <p:nvPr/>
        </p:nvSpPr>
        <p:spPr>
          <a:xfrm>
            <a:off x="2285676" y="952419"/>
            <a:ext cx="166743" cy="466653"/>
          </a:xfrm>
          <a:prstGeom prst="down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7185826" y="952419"/>
            <a:ext cx="166743" cy="478159"/>
          </a:xfrm>
          <a:prstGeom prst="down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21685" y="952419"/>
            <a:ext cx="3217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Data points always go on Y axis.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652" y="549550"/>
            <a:ext cx="3021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The scale that is fixed goes on the X axis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0282" y="164644"/>
            <a:ext cx="123142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DQ #1</a:t>
            </a:r>
          </a:p>
          <a:p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1151068" y="989683"/>
            <a:ext cx="198693" cy="392654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6124060" y="1026418"/>
            <a:ext cx="198693" cy="392654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5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animBg="1"/>
      <p:bldP spid="11" grpId="0"/>
      <p:bldP spid="12" grpId="0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9-15 at 7.57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85" y="-181412"/>
            <a:ext cx="5780615" cy="53011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2748" y="0"/>
            <a:ext cx="465948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Cambria"/>
                <a:cs typeface="Cambria"/>
              </a:rPr>
              <a:t>Relationship between attendance and grades.</a:t>
            </a:r>
            <a:endParaRPr lang="en-US" sz="2400" b="1" i="1" dirty="0">
              <a:latin typeface="Cambria"/>
              <a:cs typeface="Cambr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603335"/>
            <a:ext cx="9144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Proper graphs of data: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Have a title.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Have </a:t>
            </a:r>
            <a:r>
              <a:rPr lang="en-US" sz="2400" b="1" u="sng" dirty="0" smtClean="0"/>
              <a:t>labeled</a:t>
            </a:r>
            <a:r>
              <a:rPr lang="en-US" sz="2400" b="1" dirty="0" smtClean="0"/>
              <a:t> axes with units shown.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Have uniform increments on each axis. </a:t>
            </a:r>
            <a:endParaRPr lang="en-US" sz="2400" b="1" dirty="0"/>
          </a:p>
          <a:p>
            <a:pPr marL="342900" indent="-342900">
              <a:buAutoNum type="arabicPeriod"/>
            </a:pPr>
            <a:r>
              <a:rPr lang="en-US" sz="2400" b="1" dirty="0" smtClean="0"/>
              <a:t>Have a “Line of Best Fit” or trend line (not “connecting the dots”).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1654463" y="1781888"/>
            <a:ext cx="387950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Overall grade in %</a:t>
            </a:r>
            <a:endParaRPr lang="en-US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4699948" y="-50144"/>
            <a:ext cx="3817020" cy="881141"/>
          </a:xfrm>
          <a:prstGeom prst="rect">
            <a:avLst/>
          </a:prstGeom>
          <a:solidFill>
            <a:srgbClr val="FFFF0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2100777" y="2228202"/>
            <a:ext cx="2855683" cy="592865"/>
          </a:xfrm>
          <a:prstGeom prst="rect">
            <a:avLst/>
          </a:prstGeom>
          <a:solidFill>
            <a:srgbClr val="FFFF0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 rot="19077689">
            <a:off x="7259216" y="1580676"/>
            <a:ext cx="464508" cy="2097197"/>
          </a:xfrm>
          <a:prstGeom prst="upArrow">
            <a:avLst/>
          </a:prstGeom>
          <a:solidFill>
            <a:srgbClr val="FFF4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6986" y="193100"/>
            <a:ext cx="28951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REQUIREMENTS for </a:t>
            </a:r>
          </a:p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GRAPHS: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On graph paper</a:t>
            </a:r>
          </a:p>
          <a:p>
            <a:pPr marL="342900" indent="-342900">
              <a:buAutoNum type="arabicPeriod"/>
            </a:pPr>
            <a:r>
              <a:rPr lang="en-US" sz="2400" b="1" dirty="0"/>
              <a:t>I</a:t>
            </a:r>
            <a:r>
              <a:rPr lang="en-US" sz="2400" b="1" dirty="0" smtClean="0"/>
              <a:t>n pencil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Use a ruler</a:t>
            </a:r>
          </a:p>
          <a:p>
            <a:pPr marL="342900" indent="-342900">
              <a:buAutoNum type="arabicPeriod"/>
            </a:pPr>
            <a:endParaRPr lang="en-US" sz="2400" b="1" dirty="0"/>
          </a:p>
          <a:p>
            <a:r>
              <a:rPr lang="en-US" sz="2400" b="1" dirty="0" smtClean="0"/>
              <a:t>(No carbon copy)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77235" y="4571457"/>
            <a:ext cx="376676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% of days attended</a:t>
            </a:r>
            <a:endParaRPr lang="en-US" sz="2400" b="1" dirty="0"/>
          </a:p>
        </p:txBody>
      </p:sp>
      <p:sp>
        <p:nvSpPr>
          <p:cNvPr id="14" name="Rectangle 13"/>
          <p:cNvSpPr/>
          <p:nvPr/>
        </p:nvSpPr>
        <p:spPr>
          <a:xfrm>
            <a:off x="5342184" y="4602807"/>
            <a:ext cx="3023953" cy="624248"/>
          </a:xfrm>
          <a:prstGeom prst="rect">
            <a:avLst/>
          </a:prstGeom>
          <a:solidFill>
            <a:srgbClr val="FFFF0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25051" y="697031"/>
            <a:ext cx="874897" cy="348515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6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6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321281" y="3952475"/>
            <a:ext cx="4615561" cy="618982"/>
          </a:xfrm>
          <a:prstGeom prst="rect">
            <a:avLst/>
          </a:prstGeom>
          <a:solidFill>
            <a:schemeClr val="accent2">
              <a:lumMod val="60000"/>
              <a:lumOff val="40000"/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5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4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attergram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405" y="736098"/>
            <a:ext cx="5461000" cy="381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5258" y="5142532"/>
            <a:ext cx="85651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best-fit line reveals the underlying pattern or trend of data. Comes as close as possible to data points while smoothing out the “</a:t>
            </a:r>
            <a:r>
              <a:rPr lang="en-US" b="1" dirty="0" err="1" smtClean="0"/>
              <a:t>zigs</a:t>
            </a:r>
            <a:r>
              <a:rPr lang="en-US" b="1" dirty="0" smtClean="0"/>
              <a:t> and </a:t>
            </a:r>
            <a:r>
              <a:rPr lang="en-US" b="1" dirty="0" err="1" smtClean="0"/>
              <a:t>zags</a:t>
            </a:r>
            <a:r>
              <a:rPr lang="en-US" b="1" dirty="0" smtClean="0"/>
              <a:t>”. May or may not go through some or all data points.</a:t>
            </a:r>
          </a:p>
          <a:p>
            <a:endParaRPr lang="en-US" dirty="0"/>
          </a:p>
          <a:p>
            <a:r>
              <a:rPr lang="en-US" b="1" dirty="0" smtClean="0"/>
              <a:t>What is the pattern? In other words, what is the relationship?</a:t>
            </a:r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586573" y="1192696"/>
            <a:ext cx="2911831" cy="277263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28667" y="371749"/>
            <a:ext cx="43367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"/>
                <a:cs typeface="Cambria"/>
              </a:rPr>
              <a:t>Relationship between Mass of Car and Distance required to Stop.</a:t>
            </a:r>
            <a:endParaRPr lang="en-US" sz="2000" i="1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995177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51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“Best Fit” lines aren’t always straight.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 descr="parabol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017" y="674346"/>
            <a:ext cx="6489907" cy="57809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72887" y="897856"/>
            <a:ext cx="6013913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  <a:cs typeface="Cambria"/>
              </a:rPr>
              <a:t>Personal strength at different ages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65364" y="6288759"/>
            <a:ext cx="521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What is the pattern?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00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-34103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B021"/>
                </a:solidFill>
                <a:latin typeface="Copperplate" charset="0"/>
                <a:ea typeface="ＭＳ Ｐゴシック" charset="0"/>
                <a:cs typeface="Copperplate" charset="0"/>
              </a:rPr>
              <a:t>TO COMPLETE THIS WRITE-UP:</a:t>
            </a:r>
            <a:endParaRPr lang="en-US" b="1" dirty="0">
              <a:solidFill>
                <a:srgbClr val="FFB021"/>
              </a:solidFill>
              <a:latin typeface="Copperplate" charset="0"/>
              <a:ea typeface="ＭＳ Ｐゴシック" charset="0"/>
              <a:cs typeface="Copperplat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580795"/>
            <a:ext cx="8890000" cy="6277205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Do discussion questions. (1 is the class data table, 2 is the graph - so all you have left to do are #3 and 4.)</a:t>
            </a:r>
          </a:p>
          <a:p>
            <a:pPr>
              <a:defRPr/>
            </a:pPr>
            <a:r>
              <a:rPr lang="en-US" dirty="0" smtClean="0"/>
              <a:t>Write a conclusion:</a:t>
            </a:r>
          </a:p>
          <a:p>
            <a:pPr lvl="1">
              <a:defRPr/>
            </a:pPr>
            <a:r>
              <a:rPr lang="en-US" dirty="0" smtClean="0"/>
              <a:t>Follow Ref. Sheet 3 directions but write in paragraph form - DO NOT write </a:t>
            </a:r>
            <a:r>
              <a:rPr lang="en-US" dirty="0"/>
              <a:t>a</a:t>
            </a:r>
            <a:r>
              <a:rPr lang="en-US" dirty="0" smtClean="0"/>
              <a:t> list.  This is a very simple lab so your conclusion will probably only be a couple of paragraphs.</a:t>
            </a:r>
          </a:p>
          <a:p>
            <a:pPr lvl="1">
              <a:defRPr/>
            </a:pPr>
            <a:r>
              <a:rPr lang="en-US" dirty="0" smtClean="0"/>
              <a:t>Support your claims with data. Explain HOW the data supports your claim. </a:t>
            </a:r>
          </a:p>
          <a:p>
            <a:pPr marL="457200" lvl="1" indent="0">
              <a:buNone/>
              <a:defRPr/>
            </a:pPr>
            <a:endParaRPr lang="en-US" dirty="0" smtClean="0"/>
          </a:p>
          <a:p>
            <a:pPr marL="457200" lvl="1" indent="0">
              <a:buNone/>
              <a:defRPr/>
            </a:pPr>
            <a:r>
              <a:rPr lang="en-US" dirty="0" smtClean="0"/>
              <a:t>DON’T STRESS OUT ABOUT THIS!! YOU’RE BASICALLY JUST TELLING WHAT HAPPENED IN THE LAB AND WHETHER OR NOT IT TURNED OUT THE WAY YOU PREDICTED. </a:t>
            </a:r>
            <a:endParaRPr lang="en-US" dirty="0"/>
          </a:p>
          <a:p>
            <a:pPr marL="457200" lvl="1" indent="0">
              <a:buNone/>
              <a:defRPr/>
            </a:pPr>
            <a:endParaRPr lang="en-US" dirty="0" smtClean="0"/>
          </a:p>
          <a:p>
            <a:pPr marL="457200" lvl="1" indent="0">
              <a:buNone/>
              <a:defRPr/>
            </a:pPr>
            <a:r>
              <a:rPr lang="en-US" dirty="0" smtClean="0"/>
              <a:t>DO THE BEST YOU CAN. THE ONLY WAY TO LOSE IS BY NOT DOING IT!</a:t>
            </a:r>
          </a:p>
          <a:p>
            <a:pPr marL="457200" lvl="1" indent="0">
              <a:buNone/>
              <a:defRPr/>
            </a:pPr>
            <a:endParaRPr lang="en-US" dirty="0"/>
          </a:p>
          <a:p>
            <a:pPr marL="457200" lvl="1" indent="0">
              <a:buNone/>
              <a:defRPr/>
            </a:pPr>
            <a:r>
              <a:rPr lang="en-US" dirty="0" smtClean="0"/>
              <a:t>UPDATE: No conclusion required (for this lab only!).</a:t>
            </a:r>
          </a:p>
          <a:p>
            <a:pPr marL="457200" lvl="1" indent="0"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19767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 class dat in ss1 - Sep 16, 2015, 5-48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31951" y="-250680"/>
            <a:ext cx="52993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8132" y="5888503"/>
            <a:ext cx="8735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Example of graph </a:t>
            </a:r>
            <a:r>
              <a:rPr lang="en-US" sz="2000" b="1" smtClean="0">
                <a:solidFill>
                  <a:srgbClr val="FF0000"/>
                </a:solidFill>
              </a:rPr>
              <a:t>of SS-1 data </a:t>
            </a:r>
            <a:r>
              <a:rPr lang="en-US" sz="2000" b="1" dirty="0" smtClean="0">
                <a:solidFill>
                  <a:srgbClr val="FF0000"/>
                </a:solidFill>
              </a:rPr>
              <a:t>properly done.</a:t>
            </a:r>
          </a:p>
          <a:p>
            <a:r>
              <a:rPr lang="en-US" dirty="0" smtClean="0"/>
              <a:t> NOTE: this includes all 4 classes. Periods 1-3, you did not have this much data (and that is perfectly fine!).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81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Graduated Cylinder</a:t>
            </a:r>
            <a:endParaRPr lang="en-US" dirty="0"/>
          </a:p>
        </p:txBody>
      </p:sp>
      <p:pic>
        <p:nvPicPr>
          <p:cNvPr id="4" name="Content Placeholder 3" descr="meniscus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63" b="27163"/>
          <a:stretch>
            <a:fillRect/>
          </a:stretch>
        </p:blipFill>
        <p:spPr>
          <a:xfrm>
            <a:off x="-235506" y="1600201"/>
            <a:ext cx="4249023" cy="2336799"/>
          </a:xfrm>
        </p:spPr>
      </p:pic>
      <p:pic>
        <p:nvPicPr>
          <p:cNvPr id="5" name="Picture 4" descr="meniscu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74" y="1880946"/>
            <a:ext cx="3492501" cy="446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720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58023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Care of the Balance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Screen Shot 2015-09-10 at 5.44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18" y="721081"/>
            <a:ext cx="7447102" cy="48103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1080" y="5531471"/>
            <a:ext cx="852292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</a:rPr>
              <a:t>Do not move the balance.</a:t>
            </a:r>
          </a:p>
          <a:p>
            <a:pPr marL="342900" indent="-342900"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</a:rPr>
              <a:t>Weigh in a cup – do not put anything directly on the balance.</a:t>
            </a:r>
          </a:p>
          <a:p>
            <a:pPr marL="342900" indent="-342900"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</a:rPr>
              <a:t>Do not force the knob or dial. If it resists, stop turning!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1413466" y="5347090"/>
            <a:ext cx="6145506" cy="1843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23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9365" y="-328739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Directions for weighing: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7" name="Picture 6" descr="Screen Shot 2015-09-10 at 5.44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53" y="448175"/>
            <a:ext cx="5492082" cy="35475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8653" y="3771650"/>
            <a:ext cx="4763737" cy="448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8868" y="4545580"/>
            <a:ext cx="91151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 dirty="0" smtClean="0"/>
              <a:t>Before weighing each item, zero the balance.</a:t>
            </a:r>
          </a:p>
          <a:p>
            <a:pPr lvl="1"/>
            <a:r>
              <a:rPr lang="en-US" sz="2400" b="1" dirty="0" smtClean="0"/>
              <a:t>- Set sliders and </a:t>
            </a:r>
            <a:r>
              <a:rPr lang="en-US" sz="2400" b="1" dirty="0" err="1" smtClean="0"/>
              <a:t>Vernier</a:t>
            </a:r>
            <a:r>
              <a:rPr lang="en-US" sz="2400" b="1" dirty="0" smtClean="0"/>
              <a:t> at zero.</a:t>
            </a:r>
          </a:p>
          <a:p>
            <a:pPr lvl="1"/>
            <a:r>
              <a:rPr lang="en-US" sz="2400" b="1" dirty="0" smtClean="0"/>
              <a:t>- Turn adjust knob until pointer is at zero.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Move slider weight to right one notch at a time until pointer drops.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Back up slider one notch.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Turn dial on </a:t>
            </a:r>
            <a:r>
              <a:rPr lang="en-US" sz="2400" b="1" dirty="0" err="1" smtClean="0"/>
              <a:t>vernier</a:t>
            </a:r>
            <a:r>
              <a:rPr lang="en-US" sz="2400" b="1" dirty="0" smtClean="0"/>
              <a:t> until arm points exactly at the zero line.</a:t>
            </a:r>
            <a:endParaRPr lang="en-US" sz="2400" b="1" dirty="0"/>
          </a:p>
        </p:txBody>
      </p:sp>
      <p:pic>
        <p:nvPicPr>
          <p:cNvPr id="12" name="Picture 11" descr="Screen Shot 2015-09-10 at 7.14.4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235" y="384583"/>
            <a:ext cx="2155594" cy="2146056"/>
          </a:xfrm>
          <a:prstGeom prst="rect">
            <a:avLst/>
          </a:prstGeom>
        </p:spPr>
      </p:pic>
      <p:pic>
        <p:nvPicPr>
          <p:cNvPr id="13" name="Picture 12" descr="Screen Shot 2015-09-10 at 7.15.1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154" y="385261"/>
            <a:ext cx="2483843" cy="2292001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 flipV="1">
            <a:off x="5770735" y="1157783"/>
            <a:ext cx="549500" cy="24276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295369" y="952370"/>
            <a:ext cx="560265" cy="578892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78654" y="915021"/>
            <a:ext cx="1386464" cy="802979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8" name="Content Placeholder 4" descr="vernier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295369" y="2081665"/>
            <a:ext cx="4490032" cy="246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64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281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venir Next Demi Bold"/>
                <a:cs typeface="Avenir Next Demi Bold"/>
              </a:rPr>
              <a:t>Reading the </a:t>
            </a:r>
            <a:r>
              <a:rPr lang="en-US" sz="3600" dirty="0" err="1" smtClean="0">
                <a:latin typeface="Avenir Next Demi Bold"/>
                <a:cs typeface="Avenir Next Demi Bold"/>
              </a:rPr>
              <a:t>Vernier</a:t>
            </a:r>
            <a:endParaRPr lang="en-US" sz="3600" dirty="0">
              <a:latin typeface="Avenir Next Demi Bold"/>
              <a:cs typeface="Avenir Next Demi Bold"/>
            </a:endParaRPr>
          </a:p>
        </p:txBody>
      </p:sp>
      <p:pic>
        <p:nvPicPr>
          <p:cNvPr id="10" name="Picture 9" descr="Screen Shot 2015-09-10 at 7.40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67" y="997101"/>
            <a:ext cx="4531131" cy="24447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18498" y="630527"/>
            <a:ext cx="442550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1. First number on dial to right of 0 line is the whole grams.</a:t>
            </a:r>
          </a:p>
          <a:p>
            <a:r>
              <a:rPr lang="en-US" sz="2000" b="1" dirty="0" smtClean="0"/>
              <a:t>	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/>
              <a:t>2. Count </a:t>
            </a:r>
            <a:r>
              <a:rPr lang="en-US" sz="2000" b="1" u="sng" dirty="0" smtClean="0">
                <a:solidFill>
                  <a:srgbClr val="0000FF"/>
                </a:solidFill>
              </a:rPr>
              <a:t>whole</a:t>
            </a:r>
            <a:r>
              <a:rPr lang="en-US" sz="2000" b="1" dirty="0" smtClean="0"/>
              <a:t> spaces on dial between 0 and that number. That is tells you the tenths of a gram.</a:t>
            </a:r>
          </a:p>
          <a:p>
            <a:r>
              <a:rPr lang="en-US" sz="2000" b="1" dirty="0" smtClean="0"/>
              <a:t>	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/>
              <a:t>3. On the </a:t>
            </a:r>
            <a:r>
              <a:rPr lang="en-US" sz="2000" b="1" dirty="0" err="1" smtClean="0"/>
              <a:t>Vernier</a:t>
            </a:r>
            <a:r>
              <a:rPr lang="en-US" sz="2000" b="1" dirty="0" smtClean="0"/>
              <a:t> (back plate) go left from the 0 until you get to the first line that aligns </a:t>
            </a:r>
            <a:r>
              <a:rPr lang="en-US" sz="2000" b="1" u="sng" dirty="0" smtClean="0"/>
              <a:t>perfectly</a:t>
            </a:r>
            <a:r>
              <a:rPr lang="en-US" sz="2000" b="1" dirty="0" smtClean="0"/>
              <a:t> with a line on the dial. Count spaces between it and 0 </a:t>
            </a:r>
            <a:r>
              <a:rPr lang="en-US" sz="2000" b="1" u="sng" dirty="0" smtClean="0"/>
              <a:t>on the </a:t>
            </a:r>
            <a:r>
              <a:rPr lang="en-US" sz="2000" b="1" u="sng" dirty="0" err="1" smtClean="0"/>
              <a:t>Vernier</a:t>
            </a:r>
            <a:r>
              <a:rPr lang="en-US" sz="2000" b="1" dirty="0"/>
              <a:t> </a:t>
            </a:r>
            <a:r>
              <a:rPr lang="en-US" sz="2000" b="1" dirty="0" smtClean="0"/>
              <a:t>(not on the dial). That is the hundredths of a gram.</a:t>
            </a:r>
          </a:p>
          <a:p>
            <a:r>
              <a:rPr lang="en-US" sz="2000" b="1" dirty="0" smtClean="0"/>
              <a:t>	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878096" y="3441804"/>
            <a:ext cx="4301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3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19362" y="3441804"/>
            <a:ext cx="8103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.</a:t>
            </a:r>
            <a:r>
              <a:rPr lang="en-US" sz="4400" b="1" dirty="0" smtClean="0">
                <a:solidFill>
                  <a:srgbClr val="FF0000"/>
                </a:solidFill>
              </a:rPr>
              <a:t>2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24559" y="3441804"/>
            <a:ext cx="4301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3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7458" y="5216772"/>
            <a:ext cx="43234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rgbClr val="0000FF"/>
                </a:solidFill>
              </a:rPr>
              <a:t>TO FIND THE TOTAL WEIGHT: </a:t>
            </a:r>
            <a:r>
              <a:rPr lang="en-US" sz="2400" b="1" dirty="0">
                <a:solidFill>
                  <a:srgbClr val="0000FF"/>
                </a:solidFill>
              </a:rPr>
              <a:t>A</a:t>
            </a:r>
            <a:r>
              <a:rPr lang="en-US" sz="2400" b="1" dirty="0" smtClean="0">
                <a:solidFill>
                  <a:srgbClr val="0000FF"/>
                </a:solidFill>
              </a:rPr>
              <a:t>dd this to whatever shows on the sliders. For example, if it is 60g:</a:t>
            </a:r>
            <a:endParaRPr lang="en-US" sz="2400" b="1" dirty="0">
              <a:solidFill>
                <a:srgbClr val="0000FF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880066" y="6260507"/>
            <a:ext cx="1789176" cy="0"/>
          </a:xfrm>
          <a:prstGeom prst="line">
            <a:avLst/>
          </a:prstGeom>
          <a:ln w="571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256262" y="2610935"/>
            <a:ext cx="676006" cy="696555"/>
          </a:xfrm>
          <a:prstGeom prst="ellipse">
            <a:avLst/>
          </a:prstGeom>
          <a:solidFill>
            <a:srgbClr val="FF2FE6">
              <a:alpha val="43000"/>
            </a:srgbClr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/>
          <p:cNvSpPr/>
          <p:nvPr/>
        </p:nvSpPr>
        <p:spPr>
          <a:xfrm rot="1390687">
            <a:off x="3177119" y="1406384"/>
            <a:ext cx="789476" cy="2446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Arrow 26"/>
          <p:cNvSpPr/>
          <p:nvPr/>
        </p:nvSpPr>
        <p:spPr>
          <a:xfrm rot="12717282">
            <a:off x="3668565" y="2439721"/>
            <a:ext cx="312984" cy="1318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rot="964198">
            <a:off x="3047395" y="1707460"/>
            <a:ext cx="969306" cy="354906"/>
          </a:xfrm>
          <a:prstGeom prst="rect">
            <a:avLst/>
          </a:prstGeom>
          <a:solidFill>
            <a:srgbClr val="FFFF00">
              <a:alpha val="41000"/>
            </a:srgb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384334" y="4916809"/>
            <a:ext cx="248045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60g</a:t>
            </a:r>
            <a:r>
              <a:rPr lang="en-US" sz="44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+3.23g</a:t>
            </a:r>
          </a:p>
          <a:p>
            <a:r>
              <a:rPr lang="en-US" sz="3600" dirty="0" smtClean="0">
                <a:solidFill>
                  <a:srgbClr val="0000FF"/>
                </a:solidFill>
              </a:rPr>
              <a:t>63.23g</a:t>
            </a:r>
            <a:endParaRPr lang="en-US" sz="3600" dirty="0">
              <a:solidFill>
                <a:srgbClr val="0000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2400299" y="5293337"/>
            <a:ext cx="1817159" cy="1183664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5595244">
            <a:off x="2511095" y="3687479"/>
            <a:ext cx="692276" cy="337229"/>
          </a:xfrm>
          <a:prstGeom prst="rect">
            <a:avLst/>
          </a:prstGeom>
          <a:solidFill>
            <a:srgbClr val="FFFF00">
              <a:alpha val="41000"/>
            </a:srgb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878096" y="3527967"/>
            <a:ext cx="430186" cy="599835"/>
          </a:xfrm>
          <a:prstGeom prst="rect">
            <a:avLst/>
          </a:prstGeom>
          <a:solidFill>
            <a:srgbClr val="FF2FE6">
              <a:alpha val="4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rot="2498715">
            <a:off x="3725302" y="2268290"/>
            <a:ext cx="297253" cy="317418"/>
          </a:xfrm>
          <a:prstGeom prst="rect">
            <a:avLst/>
          </a:prstGeom>
          <a:solidFill>
            <a:schemeClr val="tx2">
              <a:lumMod val="60000"/>
              <a:lumOff val="40000"/>
              <a:alpha val="4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400299" y="3527968"/>
            <a:ext cx="268943" cy="599834"/>
          </a:xfrm>
          <a:prstGeom prst="rect">
            <a:avLst/>
          </a:prstGeom>
          <a:solidFill>
            <a:schemeClr val="tx2">
              <a:lumMod val="60000"/>
              <a:lumOff val="40000"/>
              <a:alpha val="4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88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22" grpId="0" animBg="1"/>
      <p:bldP spid="26" grpId="0" animBg="1"/>
      <p:bldP spid="27" grpId="0" animBg="1"/>
      <p:bldP spid="33" grpId="0" animBg="1"/>
      <p:bldP spid="23" grpId="1" animBg="1"/>
      <p:bldP spid="3" grpId="0" animBg="1"/>
      <p:bldP spid="4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2634"/>
            <a:ext cx="8229600" cy="1143000"/>
          </a:xfrm>
        </p:spPr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4" y="840365"/>
            <a:ext cx="4987636" cy="5786725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1. First number on dial to right of 0 line is the whole grams.</a:t>
            </a:r>
          </a:p>
          <a:p>
            <a:r>
              <a:rPr lang="en-US" b="1" dirty="0"/>
              <a:t>	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/>
              <a:t>2. Count whole spaces on dial between 0 and that number. That is the tenths of a gram.</a:t>
            </a:r>
          </a:p>
          <a:p>
            <a:r>
              <a:rPr lang="en-US" b="1" dirty="0"/>
              <a:t>	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/>
              <a:t>3. On the </a:t>
            </a:r>
            <a:r>
              <a:rPr lang="en-US" b="1" dirty="0" err="1"/>
              <a:t>Vernier</a:t>
            </a:r>
            <a:r>
              <a:rPr lang="en-US" b="1" dirty="0"/>
              <a:t> (back plate) go left from the 0 until you get to the first line that aligns </a:t>
            </a:r>
            <a:r>
              <a:rPr lang="en-US" b="1" u="sng" dirty="0"/>
              <a:t>perfectly</a:t>
            </a:r>
            <a:r>
              <a:rPr lang="en-US" b="1" dirty="0"/>
              <a:t> with a line on the dial. Count spaces between it and 0 </a:t>
            </a:r>
            <a:r>
              <a:rPr lang="en-US" b="1" u="sng" dirty="0"/>
              <a:t>on the </a:t>
            </a:r>
            <a:r>
              <a:rPr lang="en-US" b="1" u="sng" dirty="0" err="1"/>
              <a:t>Vernier</a:t>
            </a:r>
            <a:r>
              <a:rPr lang="en-US" b="1" dirty="0"/>
              <a:t> (not on the dial). That is the hundredths of a gram.</a:t>
            </a:r>
          </a:p>
          <a:p>
            <a:endParaRPr lang="en-US" dirty="0"/>
          </a:p>
        </p:txBody>
      </p:sp>
      <p:pic>
        <p:nvPicPr>
          <p:cNvPr id="4" name="Picture 3" descr="Screen Shot 2015-09-10 at 7.40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5" y="1202142"/>
            <a:ext cx="4137449" cy="22138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35175" y="3437716"/>
            <a:ext cx="2225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7.38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677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erni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499" y="785090"/>
            <a:ext cx="6612389" cy="495929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80053" y="5842337"/>
            <a:ext cx="20140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4.46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8759"/>
            <a:ext cx="4294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Practice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47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if you want to know the weight of the water in this beaker?</a:t>
            </a:r>
            <a:endParaRPr lang="en-US" dirty="0"/>
          </a:p>
        </p:txBody>
      </p:sp>
      <p:pic>
        <p:nvPicPr>
          <p:cNvPr id="5" name="Picture 4" descr="beaker18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477" y="1142999"/>
            <a:ext cx="2683538" cy="32331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8990" y="4548099"/>
            <a:ext cx="72388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FF0000"/>
                </a:solidFill>
              </a:rPr>
              <a:t>Weigh beaker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FF0000"/>
                </a:solidFill>
              </a:rPr>
              <a:t>Weigh beaker with water in it.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FF0000"/>
                </a:solidFill>
              </a:rPr>
              <a:t>Subtract weight of beaker = weight of water.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09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751"/>
            <a:ext cx="8229600" cy="6778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opperplate Gothic Bold"/>
                <a:cs typeface="Copperplate Gothic Bold"/>
              </a:rPr>
              <a:t>IN. SS-1: Accuracy of Estimates</a:t>
            </a:r>
            <a:endParaRPr lang="en-US" sz="3200" b="1" dirty="0">
              <a:latin typeface="Copperplate Gothic Bold"/>
              <a:cs typeface="Copperplate Goth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6626"/>
            <a:ext cx="8229600" cy="54435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Help one another but each person make own estimates and measurements.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May do Parts A, B, C, D &amp; E in any order.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NOT open the “UNKNOWN”.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NOT remove top of distilled H</a:t>
            </a:r>
            <a:r>
              <a:rPr lang="en-US" sz="2400" dirty="0" smtClean="0"/>
              <a:t>2</a:t>
            </a:r>
            <a:r>
              <a:rPr lang="en-US" dirty="0" smtClean="0"/>
              <a:t>O bottle. Pour water into small beaker first then measure in graduated cylinder. Do NOT put unused H</a:t>
            </a:r>
            <a:r>
              <a:rPr lang="en-US" sz="2400" dirty="0" smtClean="0"/>
              <a:t>2</a:t>
            </a:r>
            <a:r>
              <a:rPr lang="en-US" dirty="0" smtClean="0"/>
              <a:t>O back into bottle. Dump in waste beaker.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Weigh 3 times!!! Record the average.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READ PART C STEP 9 CAREFULLY. Calculations are different.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506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1125</Words>
  <Application>Microsoft Macintosh PowerPoint</Application>
  <PresentationFormat>On-screen Show (4:3)</PresentationFormat>
  <Paragraphs>151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IN. SS-1: Accuracy of Estimates</vt:lpstr>
      <vt:lpstr>Reading Graduated Cylinder</vt:lpstr>
      <vt:lpstr>Care of the Balance</vt:lpstr>
      <vt:lpstr>Directions for weighing:</vt:lpstr>
      <vt:lpstr>Reading the Vernier</vt:lpstr>
      <vt:lpstr>Practice</vt:lpstr>
      <vt:lpstr>PowerPoint Presentation</vt:lpstr>
      <vt:lpstr>What if you want to know the weight of the water in this beaker?</vt:lpstr>
      <vt:lpstr>IN. SS-1: Accuracy of Estimates</vt:lpstr>
      <vt:lpstr>General Clean-up Requirements</vt:lpstr>
      <vt:lpstr>IN. SS-1: Accuracy of Estimates -  Day 2 </vt:lpstr>
      <vt:lpstr>PowerPoint Presentation</vt:lpstr>
      <vt:lpstr>PowerPoint Presentation</vt:lpstr>
      <vt:lpstr>PowerPoint Presentation</vt:lpstr>
      <vt:lpstr>“Best Fit” lines aren’t always straight.</vt:lpstr>
      <vt:lpstr>TO COMPLETE THIS WRITE-UP: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Clean-up Requirements</dc:title>
  <dc:creator>SCUSD</dc:creator>
  <cp:lastModifiedBy>SCUSD</cp:lastModifiedBy>
  <cp:revision>62</cp:revision>
  <dcterms:created xsi:type="dcterms:W3CDTF">2014-09-10T05:15:44Z</dcterms:created>
  <dcterms:modified xsi:type="dcterms:W3CDTF">2015-09-20T19:21:20Z</dcterms:modified>
</cp:coreProperties>
</file>